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4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316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274320"/>
            <a:ext cx="73152" cy="73152"/>
          </a:xfrm>
          <a:prstGeom prst="ellipse">
            <a:avLst/>
          </a:prstGeom>
          <a:solidFill>
            <a:srgbClr val="48CAE4"/>
          </a:solidFill>
          <a:ln/>
        </p:spPr>
      </p:sp>
      <p:sp>
        <p:nvSpPr>
          <p:cNvPr id="4" name="Shape 2"/>
          <p:cNvSpPr/>
          <p:nvPr/>
        </p:nvSpPr>
        <p:spPr>
          <a:xfrm>
            <a:off x="8046720" y="502920"/>
            <a:ext cx="73152" cy="73152"/>
          </a:xfrm>
          <a:prstGeom prst="ellipse">
            <a:avLst/>
          </a:prstGeom>
          <a:solidFill>
            <a:srgbClr val="48CAE4"/>
          </a:solidFill>
          <a:ln/>
        </p:spPr>
      </p:sp>
      <p:sp>
        <p:nvSpPr>
          <p:cNvPr id="5" name="Shape 3"/>
          <p:cNvSpPr/>
          <p:nvPr/>
        </p:nvSpPr>
        <p:spPr>
          <a:xfrm>
            <a:off x="8321040" y="731520"/>
            <a:ext cx="73152" cy="73152"/>
          </a:xfrm>
          <a:prstGeom prst="ellipse">
            <a:avLst/>
          </a:prstGeom>
          <a:solidFill>
            <a:srgbClr val="48CAE4"/>
          </a:solidFill>
          <a:ln/>
        </p:spPr>
      </p:sp>
      <p:sp>
        <p:nvSpPr>
          <p:cNvPr id="6" name="Shape 4"/>
          <p:cNvSpPr/>
          <p:nvPr/>
        </p:nvSpPr>
        <p:spPr>
          <a:xfrm>
            <a:off x="8595360" y="960120"/>
            <a:ext cx="73152" cy="73152"/>
          </a:xfrm>
          <a:prstGeom prst="ellipse">
            <a:avLst/>
          </a:prstGeom>
          <a:solidFill>
            <a:srgbClr val="48CAE4"/>
          </a:solidFill>
          <a:ln/>
        </p:spPr>
      </p:sp>
      <p:sp>
        <p:nvSpPr>
          <p:cNvPr id="7" name="Shape 5"/>
          <p:cNvSpPr/>
          <p:nvPr/>
        </p:nvSpPr>
        <p:spPr>
          <a:xfrm>
            <a:off x="8869680" y="1188720"/>
            <a:ext cx="73152" cy="73152"/>
          </a:xfrm>
          <a:prstGeom prst="ellipse">
            <a:avLst/>
          </a:prstGeom>
          <a:solidFill>
            <a:srgbClr val="48CAE4"/>
          </a:solidFill>
          <a:ln/>
        </p:spPr>
      </p:sp>
      <p:sp>
        <p:nvSpPr>
          <p:cNvPr id="8" name="Shape 6"/>
          <p:cNvSpPr/>
          <p:nvPr/>
        </p:nvSpPr>
        <p:spPr>
          <a:xfrm>
            <a:off x="6217920" y="-1097280"/>
            <a:ext cx="4114800" cy="4114800"/>
          </a:xfrm>
          <a:prstGeom prst="ellipse">
            <a:avLst/>
          </a:prstGeom>
          <a:solidFill>
            <a:srgbClr val="0D4F8B">
              <a:alpha val="25000"/>
            </a:srgbClr>
          </a:solidFill>
          <a:ln w="12700">
            <a:solidFill>
              <a:srgbClr val="00B4D8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502920"/>
            <a:ext cx="2011680" cy="347472"/>
          </a:xfrm>
          <a:prstGeom prst="roundRect">
            <a:avLst>
              <a:gd name="adj" fmla="val 13158"/>
            </a:avLst>
          </a:prstGeom>
          <a:solidFill>
            <a:srgbClr val="00B4D8">
              <a:alpha val="85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50292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1628"/>
                </a:solidFill>
              </a:rPr>
              <a:t>COURSE LECTURE 13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109728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Applications in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7772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</a:t>
            </a:r>
            <a:endParaRPr lang="en-US" sz="5400" dirty="0"/>
          </a:p>
        </p:txBody>
      </p:sp>
      <p:sp>
        <p:nvSpPr>
          <p:cNvPr id="13" name="Shape 11"/>
          <p:cNvSpPr/>
          <p:nvPr/>
        </p:nvSpPr>
        <p:spPr>
          <a:xfrm>
            <a:off x="457200" y="2834640"/>
            <a:ext cx="3200400" cy="36576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0175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0E0EF"/>
                </a:solidFill>
              </a:rPr>
              <a:t>From Automation to Autonomous Networks — The Future Is Now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0" y="3474720"/>
            <a:ext cx="1188720" cy="11887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Road Ahead — Future Trends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2743200" cy="35661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234440"/>
            <a:ext cx="2743200" cy="5943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344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2025–26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" y="2217421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</a:rPr>
              <a:t>◆  Autonomous NOC pilots widely deployed</a:t>
            </a:r>
            <a:endParaRPr lang="ro-RO" sz="1150" dirty="0">
              <a:solidFill>
                <a:srgbClr val="334155"/>
              </a:solidFill>
            </a:endParaRPr>
          </a:p>
          <a:p>
            <a:endParaRPr lang="ro-RO" sz="1150" dirty="0"/>
          </a:p>
          <a:p>
            <a:r>
              <a:rPr lang="ro-RO" sz="1150" dirty="0"/>
              <a:t>A </a:t>
            </a:r>
            <a:r>
              <a:rPr lang="en-US" sz="1150" dirty="0"/>
              <a:t>NOC (Network Operations Center) is an AI-driven, intelligent hub where network monitoring, incident management, and remediation are increasingly automated through agentic AI systems, allowing minimal human intervention.</a:t>
            </a:r>
          </a:p>
        </p:txBody>
      </p:sp>
      <p:sp>
        <p:nvSpPr>
          <p:cNvPr id="9" name="Shape 7"/>
          <p:cNvSpPr/>
          <p:nvPr/>
        </p:nvSpPr>
        <p:spPr>
          <a:xfrm>
            <a:off x="411480" y="3090672"/>
            <a:ext cx="2468880" cy="9144"/>
          </a:xfrm>
          <a:prstGeom prst="rect">
            <a:avLst/>
          </a:prstGeom>
          <a:solidFill>
            <a:srgbClr val="D1E8F0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324612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</a:rPr>
              <a:t>◆  LLM-native config tools standard in enterprise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18688" y="1234440"/>
            <a:ext cx="2743200" cy="35661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96C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18688" y="1234440"/>
            <a:ext cx="2743200" cy="59436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3" name="Text 11"/>
          <p:cNvSpPr/>
          <p:nvPr/>
        </p:nvSpPr>
        <p:spPr>
          <a:xfrm>
            <a:off x="3218688" y="12344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2027–28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355848" y="196596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</a:rPr>
              <a:t>◆  AI-native 6G slicing at carrier scale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355848" y="3090672"/>
            <a:ext cx="2468880" cy="9144"/>
          </a:xfrm>
          <a:prstGeom prst="rect">
            <a:avLst/>
          </a:prstGeom>
          <a:solidFill>
            <a:srgbClr val="D1E8F0"/>
          </a:solidFill>
          <a:ln/>
        </p:spPr>
      </p:sp>
      <p:sp>
        <p:nvSpPr>
          <p:cNvPr id="16" name="Text 14"/>
          <p:cNvSpPr/>
          <p:nvPr/>
        </p:nvSpPr>
        <p:spPr>
          <a:xfrm>
            <a:off x="3355848" y="324612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</a:rPr>
              <a:t>◆  Federated learning for cross-org threat sharing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163056" y="1234440"/>
            <a:ext cx="2743200" cy="3566160"/>
          </a:xfrm>
          <a:prstGeom prst="rect">
            <a:avLst/>
          </a:prstGeom>
          <a:solidFill>
            <a:srgbClr val="FFFFFF"/>
          </a:solidFill>
          <a:ln w="19050">
            <a:solidFill>
              <a:srgbClr val="0D4F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63056" y="1234440"/>
            <a:ext cx="2743200" cy="594360"/>
          </a:xfrm>
          <a:prstGeom prst="rect">
            <a:avLst/>
          </a:prstGeom>
          <a:solidFill>
            <a:srgbClr val="0D4F8B"/>
          </a:solidFill>
          <a:ln/>
        </p:spPr>
      </p:sp>
      <p:sp>
        <p:nvSpPr>
          <p:cNvPr id="19" name="Text 17"/>
          <p:cNvSpPr/>
          <p:nvPr/>
        </p:nvSpPr>
        <p:spPr>
          <a:xfrm>
            <a:off x="6163056" y="12344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2029–30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300216" y="196596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</a:rPr>
              <a:t>◆  Fully autonomous network lifecycle mgmt.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300216" y="3090672"/>
            <a:ext cx="2468880" cy="9144"/>
          </a:xfrm>
          <a:prstGeom prst="rect">
            <a:avLst/>
          </a:prstGeom>
          <a:solidFill>
            <a:srgbClr val="D1E8F0"/>
          </a:solidFill>
          <a:ln/>
        </p:spPr>
      </p:sp>
      <p:sp>
        <p:nvSpPr>
          <p:cNvPr id="22" name="Text 20"/>
          <p:cNvSpPr/>
          <p:nvPr/>
        </p:nvSpPr>
        <p:spPr>
          <a:xfrm>
            <a:off x="6300216" y="324612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</a:rPr>
              <a:t>◆  Quantum-AI hybrid for encryption &amp; routing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228600" y="4754880"/>
            <a:ext cx="8686800" cy="27432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4" name="Text 22"/>
          <p:cNvSpPr/>
          <p:nvPr/>
        </p:nvSpPr>
        <p:spPr>
          <a:xfrm>
            <a:off x="228600" y="4754880"/>
            <a:ext cx="8686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0B4D8"/>
                </a:solidFill>
              </a:rPr>
              <a:t>"The network of the future won't just carry data — it will think, adapt, and protect itself."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" name="Shape 2"/>
          <p:cNvSpPr/>
          <p:nvPr/>
        </p:nvSpPr>
        <p:spPr>
          <a:xfrm>
            <a:off x="1828800" y="457200"/>
            <a:ext cx="5486400" cy="5486400"/>
          </a:xfrm>
          <a:prstGeom prst="ellipse">
            <a:avLst/>
          </a:prstGeom>
          <a:solidFill>
            <a:srgbClr val="0D4F8B">
              <a:alpha val="15000"/>
            </a:srgbClr>
          </a:solidFill>
          <a:ln w="6350">
            <a:solidFill>
              <a:srgbClr val="00B4D8">
                <a:alpha val="3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</a:rPr>
              <a:t>Thank You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B4D8"/>
                </a:solidFill>
              </a:rPr>
              <a:t>Questions &amp; Discussion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200400" y="3063240"/>
            <a:ext cx="2743200" cy="36576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3246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8EAAB9"/>
                </a:solidFill>
              </a:rPr>
              <a:t>AI Applications in Networking  •  Intent-Based Mgmt  •  AIOps  •  Cybersecurity  •  5G Slicing  •  SD-WAN  •  LLMs</a:t>
            </a:r>
            <a:endParaRPr lang="en-US" sz="95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080" y="3794760"/>
            <a:ext cx="1005840" cy="10058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Course Agenda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DF5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234440"/>
            <a:ext cx="64008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307592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B4D8"/>
                </a:solidFill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" y="160020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AI-Driven Network Management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192024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EAAB9"/>
                </a:solidFill>
              </a:rPr>
              <a:t>Intent-based, self-optimizing networks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44144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DF5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2441448"/>
            <a:ext cx="64008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2" name="Text 10"/>
          <p:cNvSpPr/>
          <p:nvPr/>
        </p:nvSpPr>
        <p:spPr>
          <a:xfrm>
            <a:off x="411480" y="251460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B4D8"/>
                </a:solidFill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11480" y="2807208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Predictive Analytics &amp; AIOps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11480" y="3127248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EAAB9"/>
                </a:solidFill>
              </a:rPr>
              <a:t>Anomaly detection, root cause analysis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3648456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DF5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3648456"/>
            <a:ext cx="64008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7" name="Text 15"/>
          <p:cNvSpPr/>
          <p:nvPr/>
        </p:nvSpPr>
        <p:spPr>
          <a:xfrm>
            <a:off x="411480" y="3721608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B4D8"/>
                </a:solidFill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11480" y="4014216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AI in Cybersecurity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1480" y="433425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EAAB9"/>
                </a:solidFill>
              </a:rPr>
              <a:t>Threat detection, zero-trust architectures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09160" y="123444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DF5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1234440"/>
            <a:ext cx="64008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307592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B4D8"/>
                </a:solidFill>
              </a:rPr>
              <a:t>04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4846320" y="160020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Network Slicing &amp; 5G/6G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46320" y="192024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EAAB9"/>
                </a:solidFill>
              </a:rPr>
              <a:t>Intelligent resource allocation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09160" y="244144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DF5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2441448"/>
            <a:ext cx="64008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251460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B4D8"/>
                </a:solidFill>
              </a:rPr>
              <a:t>05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4846320" y="2807208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SD-WAN &amp; AI Optimization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846320" y="3127248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EAAB9"/>
                </a:solidFill>
              </a:rPr>
              <a:t>Autonomous traffic engineering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3648456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DF5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09160" y="3648456"/>
            <a:ext cx="64008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2" name="Text 30"/>
          <p:cNvSpPr/>
          <p:nvPr/>
        </p:nvSpPr>
        <p:spPr>
          <a:xfrm>
            <a:off x="4846320" y="3721608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B4D8"/>
                </a:solidFill>
              </a:rPr>
              <a:t>06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46320" y="4014216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Emerging Trends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846320" y="433425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EAAB9"/>
                </a:solidFill>
              </a:rPr>
              <a:t>LLMs for networking, future outlook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228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</a:rPr>
              <a:t>01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7432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</a:rPr>
              <a:t>AI-Driven Network Management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2560320" cy="36576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6" name="Shape 4"/>
          <p:cNvSpPr/>
          <p:nvPr/>
        </p:nvSpPr>
        <p:spPr>
          <a:xfrm>
            <a:off x="228600" y="1417320"/>
            <a:ext cx="2743200" cy="3383280"/>
          </a:xfrm>
          <a:prstGeom prst="rect">
            <a:avLst/>
          </a:prstGeom>
          <a:solidFill>
            <a:srgbClr val="0D1E30"/>
          </a:solidFill>
          <a:ln w="19050">
            <a:solidFill>
              <a:srgbClr val="00B4D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417320"/>
            <a:ext cx="27432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160020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</a:rPr>
              <a:t>Intent-Based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</a:rPr>
              <a:t>Networking (IBN)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2377440"/>
            <a:ext cx="24688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AI translates high-level business intent into network configurations automatically.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Examples: Cisco DNA Center, Juniper Apstra.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172968" y="1417320"/>
            <a:ext cx="2743200" cy="3383280"/>
          </a:xfrm>
          <a:prstGeom prst="rect">
            <a:avLst/>
          </a:prstGeom>
          <a:solidFill>
            <a:srgbClr val="0D1E30"/>
          </a:solidFill>
          <a:ln w="19050">
            <a:solidFill>
              <a:srgbClr val="06D6A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172968" y="1417320"/>
            <a:ext cx="2743200" cy="54864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2" name="Text 10"/>
          <p:cNvSpPr/>
          <p:nvPr/>
        </p:nvSpPr>
        <p:spPr>
          <a:xfrm>
            <a:off x="3310128" y="160020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</a:rPr>
              <a:t>Self-Healing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</a:rPr>
              <a:t>Networks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10128" y="2377440"/>
            <a:ext cx="24688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ML models detect faults and reroute traffic in real-time — reducing MTTR from hours to seconds.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17336" y="1417320"/>
            <a:ext cx="2743200" cy="3383280"/>
          </a:xfrm>
          <a:prstGeom prst="rect">
            <a:avLst/>
          </a:prstGeom>
          <a:solidFill>
            <a:srgbClr val="0D1E30"/>
          </a:solidFill>
          <a:ln w="19050">
            <a:solidFill>
              <a:srgbClr val="FFD16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17336" y="1417320"/>
            <a:ext cx="2743200" cy="54864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6" name="Text 14"/>
          <p:cNvSpPr/>
          <p:nvPr/>
        </p:nvSpPr>
        <p:spPr>
          <a:xfrm>
            <a:off x="6254496" y="160020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</a:rPr>
              <a:t>Closed-Loop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</a:rPr>
              <a:t>Automation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54496" y="2377440"/>
            <a:ext cx="24688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Continuous feedback loops: monitor → analyze → act.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Zero human intervention for routine tasks.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949440" y="365760"/>
            <a:ext cx="1920240" cy="1097280"/>
          </a:xfrm>
          <a:prstGeom prst="ellipse">
            <a:avLst/>
          </a:prstGeom>
          <a:solidFill>
            <a:srgbClr val="06D6A0">
              <a:alpha val="2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6949440" y="365760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6D6A0"/>
                </a:solidFill>
              </a:rPr>
              <a:t>60%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6949440" y="8686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EAAB9"/>
                </a:solidFill>
              </a:rPr>
              <a:t>reduction in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EAAB9"/>
                </a:solidFill>
              </a:rPr>
              <a:t>ops costs (Gartner)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4F8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02  AIOps &amp; Predictive Analytics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20040" y="12801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1628"/>
                </a:solidFill>
              </a:rPr>
              <a:t>What is AIOps?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20040" y="1691640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AIOps (AI for IT Operations) applies ML and big data to automate and enhance network operations — enabling real-time insights at scale.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937760" y="1307592"/>
            <a:ext cx="502920" cy="502920"/>
          </a:xfrm>
          <a:prstGeom prst="ellipse">
            <a:avLst/>
          </a:prstGeom>
          <a:solidFill>
            <a:srgbClr val="0D4F8B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7488" y="1353312"/>
            <a:ext cx="292608" cy="29260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577840" y="13075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Anomaly Detection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577840" y="15819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</a:rPr>
              <a:t>Detect unusual traffic patterns before they become outages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937760" y="2157984"/>
            <a:ext cx="3931920" cy="9144"/>
          </a:xfrm>
          <a:prstGeom prst="rect">
            <a:avLst/>
          </a:prstGeom>
          <a:solidFill>
            <a:srgbClr val="D1E8F0"/>
          </a:solidFill>
          <a:ln/>
        </p:spPr>
      </p:sp>
      <p:sp>
        <p:nvSpPr>
          <p:cNvPr id="12" name="Shape 9"/>
          <p:cNvSpPr/>
          <p:nvPr/>
        </p:nvSpPr>
        <p:spPr>
          <a:xfrm>
            <a:off x="4937760" y="2221992"/>
            <a:ext cx="502920" cy="502920"/>
          </a:xfrm>
          <a:prstGeom prst="ellipse">
            <a:avLst/>
          </a:prstGeom>
          <a:solidFill>
            <a:srgbClr val="0D4F8B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7488" y="2267712"/>
            <a:ext cx="292608" cy="29260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577840" y="22219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Capacity Forecasting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5577840" y="24963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</a:rPr>
              <a:t>Predict bandwidth needs weeks in advance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4937760" y="3072384"/>
            <a:ext cx="3931920" cy="9144"/>
          </a:xfrm>
          <a:prstGeom prst="rect">
            <a:avLst/>
          </a:prstGeom>
          <a:solidFill>
            <a:srgbClr val="D1E8F0"/>
          </a:solidFill>
          <a:ln/>
        </p:spPr>
      </p:sp>
      <p:sp>
        <p:nvSpPr>
          <p:cNvPr id="17" name="Shape 13"/>
          <p:cNvSpPr/>
          <p:nvPr/>
        </p:nvSpPr>
        <p:spPr>
          <a:xfrm>
            <a:off x="4937760" y="3136392"/>
            <a:ext cx="502920" cy="502920"/>
          </a:xfrm>
          <a:prstGeom prst="ellipse">
            <a:avLst/>
          </a:prstGeom>
          <a:solidFill>
            <a:srgbClr val="0D4F8B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7488" y="3182112"/>
            <a:ext cx="292608" cy="29260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577840" y="31363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Root Cause Analysis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5577840" y="34107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</a:rPr>
              <a:t>Correlate events across thousands of devices instantly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4937760" y="3986784"/>
            <a:ext cx="3931920" cy="9144"/>
          </a:xfrm>
          <a:prstGeom prst="rect">
            <a:avLst/>
          </a:prstGeom>
          <a:solidFill>
            <a:srgbClr val="D1E8F0"/>
          </a:solidFill>
          <a:ln/>
        </p:spPr>
      </p:sp>
      <p:sp>
        <p:nvSpPr>
          <p:cNvPr id="22" name="Shape 17"/>
          <p:cNvSpPr/>
          <p:nvPr/>
        </p:nvSpPr>
        <p:spPr>
          <a:xfrm>
            <a:off x="4937760" y="4050792"/>
            <a:ext cx="502920" cy="502920"/>
          </a:xfrm>
          <a:prstGeom prst="ellipse">
            <a:avLst/>
          </a:prstGeom>
          <a:solidFill>
            <a:srgbClr val="0D4F8B"/>
          </a:solidFill>
          <a:ln/>
        </p:spPr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7488" y="4096512"/>
            <a:ext cx="292608" cy="29260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577840" y="40507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</a:rPr>
              <a:t>Performance Baselining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5577840" y="43251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75569"/>
                </a:solidFill>
              </a:rPr>
              <a:t>Dynamic thresholds adapt to changing network behavior</a:t>
            </a:r>
            <a:endParaRPr lang="en-US" sz="1200" dirty="0"/>
          </a:p>
        </p:txBody>
      </p:sp>
      <p:sp>
        <p:nvSpPr>
          <p:cNvPr id="26" name="Shape 20"/>
          <p:cNvSpPr/>
          <p:nvPr/>
        </p:nvSpPr>
        <p:spPr>
          <a:xfrm>
            <a:off x="4754880" y="1234440"/>
            <a:ext cx="36576" cy="3474720"/>
          </a:xfrm>
          <a:prstGeom prst="rect">
            <a:avLst/>
          </a:prstGeom>
          <a:solidFill>
            <a:srgbClr val="D1E8F0"/>
          </a:solidFill>
          <a:ln/>
        </p:spPr>
      </p:sp>
      <p:sp>
        <p:nvSpPr>
          <p:cNvPr id="27" name="Shape 21"/>
          <p:cNvSpPr/>
          <p:nvPr/>
        </p:nvSpPr>
        <p:spPr>
          <a:xfrm>
            <a:off x="64008" y="2729484"/>
            <a:ext cx="4297680" cy="21488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8" name="Text 22"/>
          <p:cNvSpPr/>
          <p:nvPr/>
        </p:nvSpPr>
        <p:spPr>
          <a:xfrm>
            <a:off x="502920" y="269748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Key Platforms</a:t>
            </a:r>
            <a:endParaRPr lang="en-US" sz="1200" dirty="0"/>
          </a:p>
        </p:txBody>
      </p:sp>
      <p:sp>
        <p:nvSpPr>
          <p:cNvPr id="29" name="Text 23"/>
          <p:cNvSpPr/>
          <p:nvPr/>
        </p:nvSpPr>
        <p:spPr>
          <a:xfrm>
            <a:off x="502920" y="306324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▸  Cisco ThousandEyes — end-to-end visibility</a:t>
            </a:r>
            <a:endParaRPr lang="en-US" sz="1200" dirty="0"/>
          </a:p>
        </p:txBody>
      </p:sp>
      <p:sp>
        <p:nvSpPr>
          <p:cNvPr id="30" name="Text 24"/>
          <p:cNvSpPr/>
          <p:nvPr/>
        </p:nvSpPr>
        <p:spPr>
          <a:xfrm>
            <a:off x="480060" y="3849624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▸  Juniper Mist AI (Marvis agent)— wireless &amp; wired AIOps</a:t>
            </a:r>
            <a:endParaRPr lang="en-US" sz="1200" dirty="0"/>
          </a:p>
        </p:txBody>
      </p:sp>
      <p:sp>
        <p:nvSpPr>
          <p:cNvPr id="31" name="Text 25"/>
          <p:cNvSpPr/>
          <p:nvPr/>
        </p:nvSpPr>
        <p:spPr>
          <a:xfrm>
            <a:off x="498348" y="345643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▸  Splunk ITSI (IT Service Intelligence) — event correlation at scale</a:t>
            </a:r>
            <a:endParaRPr lang="en-US" sz="1200" dirty="0"/>
          </a:p>
        </p:txBody>
      </p:sp>
      <p:sp>
        <p:nvSpPr>
          <p:cNvPr id="32" name="Text 26"/>
          <p:cNvSpPr/>
          <p:nvPr/>
        </p:nvSpPr>
        <p:spPr>
          <a:xfrm>
            <a:off x="502920" y="4242816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▸  Datadog NPM (Network Performance Monitoring) — cloud-native network monitoring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5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476F"/>
                </a:solidFill>
              </a:rPr>
              <a:t>03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74320" y="5029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</a:rPr>
              <a:t>AI in Cybersecurity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2011680" cy="36576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6" name="Shape 4"/>
          <p:cNvSpPr/>
          <p:nvPr/>
        </p:nvSpPr>
        <p:spPr>
          <a:xfrm>
            <a:off x="228600" y="1280160"/>
            <a:ext cx="2926080" cy="1371600"/>
          </a:xfrm>
          <a:prstGeom prst="rect">
            <a:avLst/>
          </a:prstGeom>
          <a:solidFill>
            <a:srgbClr val="12080E"/>
          </a:solidFill>
          <a:ln w="12700">
            <a:solidFill>
              <a:srgbClr val="EF476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37160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F476F"/>
                </a:solidFill>
              </a:rPr>
              <a:t>2,200+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320040" y="19202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EAAB9"/>
                </a:solidFill>
              </a:rPr>
              <a:t>cyber attacks per day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EAAB9"/>
                </a:solidFill>
              </a:rPr>
              <a:t>globally (2025)</a:t>
            </a:r>
            <a:endParaRPr lang="en-US" sz="10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280" y="1188720"/>
            <a:ext cx="1005840" cy="100584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4572000" y="1280160"/>
            <a:ext cx="4343400" cy="822960"/>
          </a:xfrm>
          <a:prstGeom prst="rect">
            <a:avLst/>
          </a:prstGeom>
          <a:solidFill>
            <a:srgbClr val="10243A"/>
          </a:solidFill>
          <a:ln w="12700">
            <a:solidFill>
              <a:srgbClr val="1E3A5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572000" y="1280160"/>
            <a:ext cx="64008" cy="82296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12" name="Text 9"/>
          <p:cNvSpPr/>
          <p:nvPr/>
        </p:nvSpPr>
        <p:spPr>
          <a:xfrm>
            <a:off x="4709160" y="1344168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48CAE4"/>
                </a:solidFill>
              </a:rPr>
              <a:t>Behavioral Analytics (UEBA - User and Entity Behavior Analytics)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4709160" y="1645920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ML baselines normal user/device behavior; flags deviations instantly.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572000" y="2221992"/>
            <a:ext cx="4343400" cy="822960"/>
          </a:xfrm>
          <a:prstGeom prst="rect">
            <a:avLst/>
          </a:prstGeom>
          <a:solidFill>
            <a:srgbClr val="10243A"/>
          </a:solidFill>
          <a:ln w="12700">
            <a:solidFill>
              <a:srgbClr val="1E3A5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4572000" y="2221992"/>
            <a:ext cx="64008" cy="82296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16" name="Text 13"/>
          <p:cNvSpPr/>
          <p:nvPr/>
        </p:nvSpPr>
        <p:spPr>
          <a:xfrm>
            <a:off x="4709160" y="2286000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48CAE4"/>
                </a:solidFill>
              </a:rPr>
              <a:t>AI-Powered SIEM (Security Information and Event Management)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709160" y="2587752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Automated threat correlation reduces false positives by 90%.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572000" y="3163824"/>
            <a:ext cx="4343400" cy="822960"/>
          </a:xfrm>
          <a:prstGeom prst="rect">
            <a:avLst/>
          </a:prstGeom>
          <a:solidFill>
            <a:srgbClr val="10243A"/>
          </a:solidFill>
          <a:ln w="12700">
            <a:solidFill>
              <a:srgbClr val="1E3A5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4572000" y="3163824"/>
            <a:ext cx="64008" cy="82296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0" name="Text 17"/>
          <p:cNvSpPr/>
          <p:nvPr/>
        </p:nvSpPr>
        <p:spPr>
          <a:xfrm>
            <a:off x="4709160" y="3227832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8CAE4"/>
                </a:solidFill>
              </a:rPr>
              <a:t>Zero Trust + AI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4709160" y="3529584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Continuous authentication; AI scores every access request in real-time.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572000" y="4105656"/>
            <a:ext cx="4343400" cy="822960"/>
          </a:xfrm>
          <a:prstGeom prst="rect">
            <a:avLst/>
          </a:prstGeom>
          <a:solidFill>
            <a:srgbClr val="10243A"/>
          </a:solidFill>
          <a:ln w="12700">
            <a:solidFill>
              <a:srgbClr val="1E3A50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4572000" y="4105656"/>
            <a:ext cx="64008" cy="82296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4" name="Text 21"/>
          <p:cNvSpPr/>
          <p:nvPr/>
        </p:nvSpPr>
        <p:spPr>
          <a:xfrm>
            <a:off x="4709160" y="4169664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8CAE4"/>
                </a:solidFill>
              </a:rPr>
              <a:t>Deception Technology – proactive cybersecurity strategy</a:t>
            </a:r>
            <a:endParaRPr lang="en-US" sz="1150" dirty="0"/>
          </a:p>
        </p:txBody>
      </p:sp>
      <p:sp>
        <p:nvSpPr>
          <p:cNvPr id="25" name="Text 22"/>
          <p:cNvSpPr/>
          <p:nvPr/>
        </p:nvSpPr>
        <p:spPr>
          <a:xfrm>
            <a:off x="4709160" y="4471416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AI-generated honeypots/honeytokens to trap attackers with minimal false positives.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04  Network Slicing &amp; 5G / 6G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20040" y="1188720"/>
            <a:ext cx="8503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AI enables dynamic, on-demand allocation of virtual network slices tailored to specific applications — a core requirement for 5G/6G deployments.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920240"/>
            <a:ext cx="2743200" cy="2834640"/>
          </a:xfrm>
          <a:prstGeom prst="rect">
            <a:avLst/>
          </a:prstGeom>
          <a:solidFill>
            <a:srgbClr val="FFFFFF"/>
          </a:solidFill>
          <a:ln w="19050">
            <a:solidFill>
              <a:srgbClr val="00B4D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920240"/>
            <a:ext cx="2743200" cy="6400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8" name="Text 6"/>
          <p:cNvSpPr/>
          <p:nvPr/>
        </p:nvSpPr>
        <p:spPr>
          <a:xfrm>
            <a:off x="274320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A1628"/>
                </a:solidFill>
              </a:rPr>
              <a:t>eMBB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274320" y="230428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628"/>
                </a:solidFill>
              </a:rPr>
              <a:t>Enhanced Mobile Broadband – ultra high speed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411480" y="269748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AI manages spectrum allocation for AR/VR, 8K streaming.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Very high transfer speed (100 Mbps - &gt;1 Gbps)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User experience – instant video streaming 4k/8k resolution 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4114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B4D8"/>
                </a:solidFill>
              </a:rPr>
              <a:t>AI Role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4343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75569"/>
                </a:solidFill>
              </a:rPr>
              <a:t>Dynamic spectrum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475569"/>
                </a:solidFill>
              </a:rPr>
              <a:t>reallocation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0" y="1920240"/>
            <a:ext cx="2743200" cy="2834640"/>
          </a:xfrm>
          <a:prstGeom prst="rect">
            <a:avLst/>
          </a:prstGeom>
          <a:solidFill>
            <a:srgbClr val="FFFFFF"/>
          </a:solidFill>
          <a:ln w="19050">
            <a:solidFill>
              <a:srgbClr val="FFD16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0" y="1920240"/>
            <a:ext cx="2743200" cy="6400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0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A1628"/>
                </a:solidFill>
              </a:rPr>
              <a:t>URLLC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200400" y="230428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50" b="1" dirty="0">
                <a:solidFill>
                  <a:srgbClr val="0A1628"/>
                </a:solidFill>
              </a:rPr>
              <a:t>Ultra-Reliable Low Latency (instant reaction, 99.999% reliability )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3337560" y="269748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AI guarantees &lt;1ms latency for autonomous vehicles &amp; surgery.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Latency drops from 30-50 </a:t>
            </a:r>
            <a:r>
              <a:rPr lang="en-US" sz="1100" dirty="0" err="1">
                <a:solidFill>
                  <a:srgbClr val="334155"/>
                </a:solidFill>
              </a:rPr>
              <a:t>ms</a:t>
            </a:r>
            <a:r>
              <a:rPr lang="en-US" sz="1100" dirty="0">
                <a:solidFill>
                  <a:srgbClr val="334155"/>
                </a:solidFill>
              </a:rPr>
              <a:t> in 4G to 1-5 </a:t>
            </a:r>
            <a:r>
              <a:rPr lang="en-US" sz="1100" dirty="0" err="1">
                <a:solidFill>
                  <a:srgbClr val="334155"/>
                </a:solidFill>
              </a:rPr>
              <a:t>ms</a:t>
            </a:r>
            <a:r>
              <a:rPr lang="en-US" sz="1100" dirty="0">
                <a:solidFill>
                  <a:srgbClr val="334155"/>
                </a:solidFill>
              </a:rPr>
              <a:t> in 5G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Safety: extremely reliable connection</a:t>
            </a:r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37560" y="4114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D166"/>
                </a:solidFill>
              </a:rPr>
              <a:t>AI Role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337560" y="4343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75569"/>
                </a:solidFill>
              </a:rPr>
              <a:t>Predictive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475569"/>
                </a:solidFill>
              </a:rPr>
              <a:t>scheduling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126480" y="1920240"/>
            <a:ext cx="2743200" cy="2834640"/>
          </a:xfrm>
          <a:prstGeom prst="rect">
            <a:avLst/>
          </a:prstGeom>
          <a:solidFill>
            <a:srgbClr val="FFFFFF"/>
          </a:solidFill>
          <a:ln w="19050">
            <a:solidFill>
              <a:srgbClr val="06D6A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126480" y="1920240"/>
            <a:ext cx="2743200" cy="6400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2" name="Text 20"/>
          <p:cNvSpPr/>
          <p:nvPr/>
        </p:nvSpPr>
        <p:spPr>
          <a:xfrm>
            <a:off x="6126480" y="19202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A1628"/>
                </a:solidFill>
              </a:rPr>
              <a:t>mMTC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126480" y="230428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628"/>
                </a:solidFill>
              </a:rPr>
              <a:t>Massive Machine-Type Comm. (large scale IoT)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6263640" y="269748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AI orchestrates millions of IoT connections simultaneously. 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High density communication – up to 1 million devices per square km</a:t>
            </a:r>
          </a:p>
          <a:p>
            <a:r>
              <a:rPr lang="en-US" sz="1100" dirty="0"/>
              <a:t>Energy efficiency: battery life up to 10 years</a:t>
            </a:r>
          </a:p>
        </p:txBody>
      </p:sp>
      <p:sp>
        <p:nvSpPr>
          <p:cNvPr id="25" name="Text 23"/>
          <p:cNvSpPr/>
          <p:nvPr/>
        </p:nvSpPr>
        <p:spPr>
          <a:xfrm>
            <a:off x="6263640" y="4114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6D6A0"/>
                </a:solidFill>
              </a:rPr>
              <a:t>AI Role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263640" y="4343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75569"/>
                </a:solidFill>
              </a:rPr>
              <a:t>Cluster-based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475569"/>
                </a:solidFill>
              </a:rPr>
              <a:t>device grouping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</a:rPr>
              <a:t>05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74320" y="5029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FFFFFF"/>
                </a:solidFill>
              </a:rPr>
              <a:t>SD-WAN &amp; AI Traffic Optimization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3200400" cy="36576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6" name="Shape 4"/>
          <p:cNvSpPr/>
          <p:nvPr/>
        </p:nvSpPr>
        <p:spPr>
          <a:xfrm>
            <a:off x="228600" y="1325880"/>
            <a:ext cx="4160520" cy="1600200"/>
          </a:xfrm>
          <a:prstGeom prst="rect">
            <a:avLst/>
          </a:prstGeom>
          <a:solidFill>
            <a:srgbClr val="0D2035"/>
          </a:solidFill>
          <a:ln w="12700">
            <a:solidFill>
              <a:srgbClr val="1A3A52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50876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146304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Intelligent Path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Selection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11480" y="2075688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RL (Reinforcement Learning) agents continuously evaluate MPLS, broadband, and LTE (Long-Term Evolution) paths, choosing the optimal route per-application in real-time.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681728" y="1325880"/>
            <a:ext cx="4160520" cy="1600200"/>
          </a:xfrm>
          <a:prstGeom prst="rect">
            <a:avLst/>
          </a:prstGeom>
          <a:solidFill>
            <a:srgbClr val="0D2035"/>
          </a:solidFill>
          <a:ln w="12700">
            <a:solidFill>
              <a:srgbClr val="1A3A52"/>
            </a:solidFill>
            <a:prstDash val="solid"/>
          </a:ln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608" y="150876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58968" y="146304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Application-Aware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QoS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4864608" y="2075688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Deep packet inspection + ML classifies 3,000+ apps and enforces dynamic priority policies automatically.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228600" y="3154680"/>
            <a:ext cx="4160520" cy="1600200"/>
          </a:xfrm>
          <a:prstGeom prst="rect">
            <a:avLst/>
          </a:prstGeom>
          <a:solidFill>
            <a:srgbClr val="0D2035"/>
          </a:solidFill>
          <a:ln w="12700">
            <a:solidFill>
              <a:srgbClr val="1A3A52"/>
            </a:solidFill>
            <a:prstDash val="solid"/>
          </a:ln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3337560"/>
            <a:ext cx="457200" cy="4572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05840" y="329184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Predictive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Failover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411480" y="3904488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AI predicts link degradation 30–60 seconds before failure and pre-routes traffic — zero dropped calls.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4681728" y="3154680"/>
            <a:ext cx="4160520" cy="1600200"/>
          </a:xfrm>
          <a:prstGeom prst="rect">
            <a:avLst/>
          </a:prstGeom>
          <a:solidFill>
            <a:srgbClr val="0D2035"/>
          </a:solidFill>
          <a:ln w="12700">
            <a:solidFill>
              <a:srgbClr val="1A3A52"/>
            </a:solidFill>
            <a:prstDash val="solid"/>
          </a:ln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4608" y="3337560"/>
            <a:ext cx="457200" cy="4572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458968" y="329184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WAN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Optimization</a:t>
            </a:r>
            <a:endParaRPr lang="en-US" sz="1200" dirty="0"/>
          </a:p>
        </p:txBody>
      </p:sp>
      <p:sp>
        <p:nvSpPr>
          <p:cNvPr id="21" name="Text 15"/>
          <p:cNvSpPr/>
          <p:nvPr/>
        </p:nvSpPr>
        <p:spPr>
          <a:xfrm>
            <a:off x="4864608" y="3904488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E0EF"/>
                </a:solidFill>
              </a:rPr>
              <a:t>Deduplication, caching, and compression guided by usage patterns, reducing bandwidth consumption up to 70%.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4F8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06  Large Language Models in Networking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20040" y="114300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LLMs are transforming how engineers interact with and troubleshoot networks — turning natural language into config and insights.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" y="1783080"/>
            <a:ext cx="50292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1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783080"/>
            <a:ext cx="64008" cy="713232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8" name="Text 6"/>
          <p:cNvSpPr/>
          <p:nvPr/>
        </p:nvSpPr>
        <p:spPr>
          <a:xfrm>
            <a:off x="384048" y="1828800"/>
            <a:ext cx="4709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1628"/>
                </a:solidFill>
              </a:rPr>
              <a:t>Natural Language to Config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84048" y="2084832"/>
            <a:ext cx="4709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</a:rPr>
              <a:t>"Block all traffic from AS 12345" → Auto-generates ACLs, BGP policies in seconds.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28600" y="2587752"/>
            <a:ext cx="50292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1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28600" y="2587752"/>
            <a:ext cx="64008" cy="713232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12" name="Text 10"/>
          <p:cNvSpPr/>
          <p:nvPr/>
        </p:nvSpPr>
        <p:spPr>
          <a:xfrm>
            <a:off x="384048" y="2633472"/>
            <a:ext cx="4709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1628"/>
                </a:solidFill>
              </a:rPr>
              <a:t>Intelligent Troubleshooting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84048" y="2889504"/>
            <a:ext cx="4709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</a:rPr>
              <a:t>Chatbot-driven RCA (Root Cause Analysis) : describe symptoms, get a diagnosis and fix — like a NOC (Network Operations Center) engineer 24/7.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28600" y="3392424"/>
            <a:ext cx="50292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1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28600" y="3392424"/>
            <a:ext cx="64008" cy="713232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16" name="Text 14"/>
          <p:cNvSpPr/>
          <p:nvPr/>
        </p:nvSpPr>
        <p:spPr>
          <a:xfrm>
            <a:off x="384048" y="3438144"/>
            <a:ext cx="4709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1628"/>
                </a:solidFill>
              </a:rPr>
              <a:t>Config Audit &amp; Compliance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84048" y="3694176"/>
            <a:ext cx="4709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</a:rPr>
              <a:t>LLMs parse thousands of device configs and flag policy violations automatically.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28600" y="4197096"/>
            <a:ext cx="50292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1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28600" y="4197096"/>
            <a:ext cx="64008" cy="713232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20" name="Text 18"/>
          <p:cNvSpPr/>
          <p:nvPr/>
        </p:nvSpPr>
        <p:spPr>
          <a:xfrm>
            <a:off x="384048" y="4242816"/>
            <a:ext cx="4709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1628"/>
                </a:solidFill>
              </a:rPr>
              <a:t>Documentation Generation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84048" y="4498848"/>
            <a:ext cx="4709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</a:rPr>
              <a:t>Auto-generate network runbooks and topology documentation from live data.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577840" y="1737360"/>
            <a:ext cx="3337560" cy="31089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3" name="Text 21"/>
          <p:cNvSpPr/>
          <p:nvPr/>
        </p:nvSpPr>
        <p:spPr>
          <a:xfrm>
            <a:off x="5715000" y="1828800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</a:rPr>
              <a:t>Tools &amp; Products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715000" y="22860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E0EF"/>
                </a:solidFill>
              </a:rPr>
              <a:t>›  Cisco AI Assistant for Networking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715000" y="2679192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E0EF"/>
                </a:solidFill>
              </a:rPr>
              <a:t>›  Juniper Marvis Virtual Network Asst.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715000" y="3072384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E0EF"/>
                </a:solidFill>
              </a:rPr>
              <a:t>›  AWS Amazon Q for Networking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715000" y="3465576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E0EF"/>
                </a:solidFill>
              </a:rPr>
              <a:t>›  Aruba Networking Central AI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715000" y="3858768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E0EF"/>
                </a:solidFill>
              </a:rPr>
              <a:t>›  Nokia NetCracker Digital OSS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715000" y="425196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E0EF"/>
                </a:solidFill>
              </a:rPr>
              <a:t>›  Open-source: NetMind, NLP-Netconf</a:t>
            </a:r>
            <a:endParaRPr lang="en-US" sz="1000" dirty="0"/>
          </a:p>
        </p:txBody>
      </p:sp>
      <p:pic>
        <p:nvPicPr>
          <p:cNvPr id="3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2063" y="1700784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5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</a:rPr>
              <a:t>Challenges &amp; Considerations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3200400" cy="36576"/>
          </a:xfrm>
          <a:prstGeom prst="rect">
            <a:avLst/>
          </a:prstGeom>
          <a:solidFill>
            <a:srgbClr val="48CAE4"/>
          </a:solidFill>
          <a:ln/>
        </p:spPr>
      </p:sp>
      <p:sp>
        <p:nvSpPr>
          <p:cNvPr id="5" name="Shape 3"/>
          <p:cNvSpPr/>
          <p:nvPr/>
        </p:nvSpPr>
        <p:spPr>
          <a:xfrm>
            <a:off x="228600" y="1097280"/>
            <a:ext cx="2743200" cy="1691640"/>
          </a:xfrm>
          <a:prstGeom prst="rect">
            <a:avLst/>
          </a:prstGeom>
          <a:solidFill>
            <a:srgbClr val="0D1E2E"/>
          </a:solidFill>
          <a:ln w="12700">
            <a:solidFill>
              <a:srgbClr val="EF476F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" y="128016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28016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76F"/>
                </a:solidFill>
              </a:rPr>
              <a:t>Data Privacy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65760" y="1783080"/>
            <a:ext cx="24688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Training AI models on network telemetry raises compliance challenges (GDPR, NIS2 – Network and Information Security Directive 2).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172968" y="1097280"/>
            <a:ext cx="2743200" cy="1691640"/>
          </a:xfrm>
          <a:prstGeom prst="rect">
            <a:avLst/>
          </a:prstGeom>
          <a:solidFill>
            <a:srgbClr val="0D1E2E"/>
          </a:solidFill>
          <a:ln w="12700">
            <a:solidFill>
              <a:srgbClr val="FFD166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128016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858768" y="128016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</a:rPr>
              <a:t>Explainability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3310128" y="1783080"/>
            <a:ext cx="24688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Black-box AI decisions are difficult to audit — critical in regulated industries.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6117336" y="1097280"/>
            <a:ext cx="2743200" cy="1691640"/>
          </a:xfrm>
          <a:prstGeom prst="rect">
            <a:avLst/>
          </a:prstGeom>
          <a:solidFill>
            <a:srgbClr val="0D1E2E"/>
          </a:solidFill>
          <a:ln w="12700">
            <a:solidFill>
              <a:srgbClr val="48CAE4"/>
            </a:solidFill>
            <a:prstDash val="solid"/>
          </a:ln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1928" y="1280160"/>
            <a:ext cx="411480" cy="411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803136" y="128016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8CAE4"/>
                </a:solidFill>
              </a:rPr>
              <a:t>Adversarial AI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6254496" y="1783080"/>
            <a:ext cx="24688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Attackers can poison training data or craft evasion attacks against AI-based defenses.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228600" y="3063240"/>
            <a:ext cx="2743200" cy="1691640"/>
          </a:xfrm>
          <a:prstGeom prst="rect">
            <a:avLst/>
          </a:prstGeom>
          <a:solidFill>
            <a:srgbClr val="0D1E2E"/>
          </a:solidFill>
          <a:ln w="12700">
            <a:solidFill>
              <a:srgbClr val="06D6A0"/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3192" y="3246120"/>
            <a:ext cx="411480" cy="4114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914400" y="32461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</a:rPr>
              <a:t>Legacy Integration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365760" y="3749040"/>
            <a:ext cx="24688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Most enterprise networks have decades-old equipment incompatible with AI telemetry.</a:t>
            </a:r>
            <a:endParaRPr lang="en-US" sz="1200" dirty="0"/>
          </a:p>
        </p:txBody>
      </p:sp>
      <p:sp>
        <p:nvSpPr>
          <p:cNvPr id="21" name="Shape 15"/>
          <p:cNvSpPr/>
          <p:nvPr/>
        </p:nvSpPr>
        <p:spPr>
          <a:xfrm>
            <a:off x="3172968" y="3063240"/>
            <a:ext cx="2743200" cy="1691640"/>
          </a:xfrm>
          <a:prstGeom prst="rect">
            <a:avLst/>
          </a:prstGeom>
          <a:solidFill>
            <a:srgbClr val="0D1E2E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7560" y="3246120"/>
            <a:ext cx="411480" cy="41148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858768" y="32461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</a:rPr>
              <a:t>Vendor Lock-In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3310128" y="3749040"/>
            <a:ext cx="24688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Proprietary AI networking stacks create long-term dependency risks.</a:t>
            </a:r>
            <a:endParaRPr lang="en-US" sz="1200" dirty="0"/>
          </a:p>
        </p:txBody>
      </p:sp>
      <p:sp>
        <p:nvSpPr>
          <p:cNvPr id="25" name="Shape 18"/>
          <p:cNvSpPr/>
          <p:nvPr/>
        </p:nvSpPr>
        <p:spPr>
          <a:xfrm>
            <a:off x="6117336" y="3063240"/>
            <a:ext cx="2743200" cy="1691640"/>
          </a:xfrm>
          <a:prstGeom prst="rect">
            <a:avLst/>
          </a:prstGeom>
          <a:solidFill>
            <a:srgbClr val="0D1E2E"/>
          </a:solidFill>
          <a:ln w="12700">
            <a:solidFill>
              <a:srgbClr val="90E0EF"/>
            </a:solidFill>
            <a:prstDash val="solid"/>
          </a:ln>
        </p:spPr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81928" y="3246120"/>
            <a:ext cx="411480" cy="411480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803136" y="32461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0E0EF"/>
                </a:solidFill>
              </a:rPr>
              <a:t>Skill Gap</a:t>
            </a:r>
            <a:endParaRPr lang="en-US" sz="1200" dirty="0"/>
          </a:p>
        </p:txBody>
      </p:sp>
      <p:sp>
        <p:nvSpPr>
          <p:cNvPr id="28" name="Text 20"/>
          <p:cNvSpPr/>
          <p:nvPr/>
        </p:nvSpPr>
        <p:spPr>
          <a:xfrm>
            <a:off x="6254496" y="3749040"/>
            <a:ext cx="24688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E0EF"/>
                </a:solidFill>
              </a:rPr>
              <a:t>Network engineers need retraining in ML concepts and AI toolchains.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4203</TotalTime>
  <Words>986</Words>
  <Application>Microsoft Office PowerPoint</Application>
  <PresentationFormat>On-screen Show (16:9)</PresentationFormat>
  <Paragraphs>165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Applications in Networking</dc:title>
  <dc:subject>PptxGenJS Presentation</dc:subject>
  <dc:creator>Course Presentation</dc:creator>
  <cp:lastModifiedBy>Administrator</cp:lastModifiedBy>
  <cp:revision>22</cp:revision>
  <dcterms:created xsi:type="dcterms:W3CDTF">2026-05-12T08:20:23Z</dcterms:created>
  <dcterms:modified xsi:type="dcterms:W3CDTF">2026-05-20T10:31:22Z</dcterms:modified>
</cp:coreProperties>
</file>